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7035800" cy="933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59BFF"/>
    <a:srgbClr val="DDDDDD"/>
    <a:srgbClr val="0091F4"/>
    <a:srgbClr val="0D97FF"/>
    <a:srgbClr val="FF0000"/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7876" autoAdjust="0"/>
  </p:normalViewPr>
  <p:slideViewPr>
    <p:cSldViewPr showGuides="1">
      <p:cViewPr>
        <p:scale>
          <a:sx n="70" d="100"/>
          <a:sy n="70" d="100"/>
        </p:scale>
        <p:origin x="1932" y="978"/>
      </p:cViewPr>
      <p:guideLst>
        <p:guide orient="horz" pos="1152"/>
        <p:guide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52" y="102"/>
      </p:cViewPr>
      <p:guideLst>
        <p:guide orient="horz" pos="294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fld id="{18F617A4-D78F-4D7E-B156-E1B9B63A6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2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700088"/>
            <a:ext cx="622300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9" rIns="93536" bIns="46769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fld id="{1CFDB6B6-7640-4FC4-A234-FDF39B4B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35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8F5B1D-2FD0-4DDA-8142-3278A80E5A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040708-BE44-485F-818E-D81920EFD5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E2D80D-C593-4FD7-9C51-847C7B9C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09E28B-3D38-4416-A195-4DD531751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DE48F6-526B-4B18-B44E-B42DEA960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AA2E45-53BC-4271-9F8A-68F4E137E2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4C67E0-6387-4458-A098-A50D498E2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C8DC2F-C0AC-4331-9F11-1AB1FD1B66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4976" y="6280151"/>
            <a:ext cx="3962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73035A-E82E-4B48-88E7-1067E1ECF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0" y="5715000"/>
            <a:ext cx="12192000" cy="1524000"/>
          </a:xfrm>
          <a:prstGeom prst="wav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686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4" y="5695772"/>
            <a:ext cx="12403667" cy="1663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8" y="5424806"/>
            <a:ext cx="1415639" cy="63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6248401"/>
            <a:ext cx="1137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sz="1200" b="1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Virgenes – Triunfo Joint </a:t>
            </a:r>
            <a:r>
              <a:rPr lang="en-US"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Powers Authority</a:t>
            </a:r>
            <a:endParaRPr lang="en-US" sz="12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www.LVMWD.com</a:t>
            </a:r>
            <a:endParaRPr lang="en-US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riunfo_Water_Sanitation_District_Logo_300dpi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88" y="5711738"/>
            <a:ext cx="17764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231ABF-9CEB-CC68-524F-4ADA07FFF7E7}"/>
              </a:ext>
            </a:extLst>
          </p:cNvPr>
          <p:cNvSpPr txBox="1"/>
          <p:nvPr/>
        </p:nvSpPr>
        <p:spPr>
          <a:xfrm>
            <a:off x="2381250" y="1447800"/>
            <a:ext cx="74295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Tapia WRF Flow Equalization Project: Design Award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January 5, 2026</a:t>
            </a:r>
          </a:p>
        </p:txBody>
      </p:sp>
    </p:spTree>
    <p:extLst>
      <p:ext uri="{BB962C8B-B14F-4D97-AF65-F5344CB8AC3E}">
        <p14:creationId xmlns:p14="http://schemas.microsoft.com/office/powerpoint/2010/main" val="364739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B2849-CA65-35E7-F539-DEA890F5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9D95E0-0F35-AF18-251D-3BC24F4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600"/>
            <a:ext cx="10972800" cy="812800"/>
          </a:xfrm>
        </p:spPr>
        <p:txBody>
          <a:bodyPr/>
          <a:lstStyle/>
          <a:p>
            <a:r>
              <a:rPr lang="en-US" dirty="0"/>
              <a:t>Purpose of Flow Equalization Project</a:t>
            </a:r>
          </a:p>
        </p:txBody>
      </p:sp>
      <p:pic>
        <p:nvPicPr>
          <p:cNvPr id="11" name="Picture 10" descr="A diagram of a water filter&#10;&#10;AI-generated content may be incorrect.">
            <a:extLst>
              <a:ext uri="{FF2B5EF4-FFF2-40B4-BE49-F238E27FC236}">
                <a16:creationId xmlns:a16="http://schemas.microsoft.com/office/drawing/2014/main" id="{5110ABD9-B21A-B3AC-0FF0-2F1D774D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0" y="1084082"/>
            <a:ext cx="10852240" cy="33528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E97B56D-5903-0C62-0136-47A9C7285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599" y="4648200"/>
            <a:ext cx="71628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Introduction of new primary storage volume at Tapia to improve overall treatment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12836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8FEC-95D9-E22A-BEAE-636847F4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Flow Equalization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3510-2457-E025-76D5-86B3689E6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86199"/>
          </a:xfrm>
        </p:spPr>
        <p:txBody>
          <a:bodyPr>
            <a:normAutofit fontScale="92500"/>
          </a:bodyPr>
          <a:lstStyle/>
          <a:p>
            <a:r>
              <a:rPr lang="en-US" dirty="0"/>
              <a:t>Tapia WRF Benefits:</a:t>
            </a:r>
          </a:p>
          <a:p>
            <a:pPr lvl="1"/>
            <a:r>
              <a:rPr lang="en-US" b="1" u="sng" dirty="0"/>
              <a:t>Reduction in peak flows </a:t>
            </a:r>
            <a:r>
              <a:rPr lang="en-US" dirty="0"/>
              <a:t>through the plant during storm events and daily diurnal variations</a:t>
            </a:r>
          </a:p>
          <a:p>
            <a:pPr lvl="1"/>
            <a:r>
              <a:rPr lang="en-US" dirty="0"/>
              <a:t>Provides staff the opportunity to </a:t>
            </a:r>
            <a:r>
              <a:rPr lang="en-US" b="1" u="sng" dirty="0"/>
              <a:t>stabilize</a:t>
            </a:r>
            <a:r>
              <a:rPr lang="en-US" dirty="0"/>
              <a:t> flow rates through secondary treatment and tertiary filtration</a:t>
            </a:r>
          </a:p>
          <a:p>
            <a:pPr lvl="1"/>
            <a:r>
              <a:rPr lang="en-US" dirty="0"/>
              <a:t>Improvements to overall treatment </a:t>
            </a:r>
            <a:r>
              <a:rPr lang="en-US" b="1" u="sng" dirty="0"/>
              <a:t>performance</a:t>
            </a:r>
            <a:r>
              <a:rPr lang="en-US" dirty="0"/>
              <a:t> and effluent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5C609-6EE9-9398-63E0-01080D268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AWPF Benefits:</a:t>
            </a:r>
          </a:p>
          <a:p>
            <a:pPr lvl="1"/>
            <a:r>
              <a:rPr lang="en-US" b="1" u="sng" dirty="0"/>
              <a:t>Reduces variability</a:t>
            </a:r>
            <a:r>
              <a:rPr lang="en-US" dirty="0"/>
              <a:t> of influent flow rates at AWPF, reducing operational complexity</a:t>
            </a:r>
          </a:p>
          <a:p>
            <a:pPr lvl="1"/>
            <a:r>
              <a:rPr lang="en-US" b="1" u="sng" dirty="0"/>
              <a:t>Additional storage</a:t>
            </a:r>
            <a:r>
              <a:rPr lang="en-US" u="sng" dirty="0"/>
              <a:t> </a:t>
            </a:r>
            <a:r>
              <a:rPr lang="en-US" dirty="0"/>
              <a:t>for future water augmentation sources (such as urban water diversion)</a:t>
            </a:r>
          </a:p>
        </p:txBody>
      </p:sp>
    </p:spTree>
    <p:extLst>
      <p:ext uri="{BB962C8B-B14F-4D97-AF65-F5344CB8AC3E}">
        <p14:creationId xmlns:p14="http://schemas.microsoft.com/office/powerpoint/2010/main" val="94016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F424-955B-EDB2-98B9-22018218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EB28-2953-A550-8A04-DB703D249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86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2023, a study was conducted to analyze options for flow equalization in support of the AWPF</a:t>
            </a:r>
          </a:p>
          <a:p>
            <a:r>
              <a:rPr lang="en-US" dirty="0"/>
              <a:t>Recommended construction of a 1.0 to 5.0 MG equalization basin, with </a:t>
            </a:r>
            <a:r>
              <a:rPr lang="en-US" b="1" dirty="0"/>
              <a:t>3.0 MG</a:t>
            </a:r>
            <a:r>
              <a:rPr lang="en-US" dirty="0"/>
              <a:t> being sufficient for the majority of peak storms</a:t>
            </a:r>
          </a:p>
        </p:txBody>
      </p:sp>
      <p:pic>
        <p:nvPicPr>
          <p:cNvPr id="6" name="Content Placeholder 5" descr="A document with a logo&#10;&#10;AI-generated content may be incorrect.">
            <a:extLst>
              <a:ext uri="{FF2B5EF4-FFF2-40B4-BE49-F238E27FC236}">
                <a16:creationId xmlns:a16="http://schemas.microsoft.com/office/drawing/2014/main" id="{BD4A225A-B133-7DC3-CD14-708A1ADAE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400" y="1280318"/>
            <a:ext cx="40379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F6FAE33-D3A8-FFEF-FC68-7044D2EC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Potential Locations</a:t>
            </a:r>
          </a:p>
        </p:txBody>
      </p:sp>
      <p:pic>
        <p:nvPicPr>
          <p:cNvPr id="6" name="Picture 5" descr="An aerial view of a factory&#10;&#10;AI-generated content may be incorrect.">
            <a:extLst>
              <a:ext uri="{FF2B5EF4-FFF2-40B4-BE49-F238E27FC236}">
                <a16:creationId xmlns:a16="http://schemas.microsoft.com/office/drawing/2014/main" id="{AEC5D95E-9697-D4DA-5521-73DB5333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9" y="1417638"/>
            <a:ext cx="5384800" cy="3863594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698BA11-6D42-2AF2-B825-96DF72C2F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0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 concepts include:</a:t>
            </a:r>
          </a:p>
          <a:p>
            <a:pPr lvl="1"/>
            <a:r>
              <a:rPr lang="en-US" dirty="0"/>
              <a:t>Reuse of existing abandoned digester tanks</a:t>
            </a:r>
          </a:p>
          <a:p>
            <a:pPr lvl="1"/>
            <a:r>
              <a:rPr lang="en-US" dirty="0"/>
              <a:t>New tank in existing storage yard</a:t>
            </a:r>
          </a:p>
          <a:p>
            <a:pPr lvl="1"/>
            <a:r>
              <a:rPr lang="en-US" dirty="0"/>
              <a:t>Combination of the two options</a:t>
            </a:r>
          </a:p>
          <a:p>
            <a:r>
              <a:rPr lang="en-US" dirty="0"/>
              <a:t>Location selection will impact achievable storage volume, pumping costs, and capital cost</a:t>
            </a:r>
          </a:p>
        </p:txBody>
      </p:sp>
    </p:spTree>
    <p:extLst>
      <p:ext uri="{BB962C8B-B14F-4D97-AF65-F5344CB8AC3E}">
        <p14:creationId xmlns:p14="http://schemas.microsoft.com/office/powerpoint/2010/main" val="294105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87EE-2891-6875-DA8B-A965DF45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Proposals for Design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4DB8-42A6-7B98-AED5-B7FF61AD8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591800" cy="4525963"/>
          </a:xfrm>
        </p:spPr>
        <p:txBody>
          <a:bodyPr/>
          <a:lstStyle/>
          <a:p>
            <a:r>
              <a:rPr lang="en-US" dirty="0"/>
              <a:t>Publicly advertised on </a:t>
            </a:r>
            <a:r>
              <a:rPr lang="en-US" dirty="0" err="1"/>
              <a:t>OpenGov</a:t>
            </a:r>
            <a:r>
              <a:rPr lang="en-US" dirty="0"/>
              <a:t> in August 2025</a:t>
            </a:r>
          </a:p>
          <a:p>
            <a:r>
              <a:rPr lang="en-US" dirty="0"/>
              <a:t>Scope of Services:</a:t>
            </a:r>
          </a:p>
          <a:p>
            <a:pPr lvl="1"/>
            <a:r>
              <a:rPr lang="en-US" dirty="0"/>
              <a:t>Review of previous equalization study and updating existing technical memorandum (including confirmation of sizing)</a:t>
            </a:r>
          </a:p>
          <a:p>
            <a:pPr lvl="1"/>
            <a:r>
              <a:rPr lang="en-US" dirty="0"/>
              <a:t>Site selection study</a:t>
            </a:r>
          </a:p>
          <a:p>
            <a:pPr lvl="1"/>
            <a:r>
              <a:rPr lang="en-US" dirty="0"/>
              <a:t>Basis of Design Report (BODR)</a:t>
            </a:r>
          </a:p>
          <a:p>
            <a:pPr lvl="1"/>
            <a:r>
              <a:rPr lang="en-US" dirty="0"/>
              <a:t>Design Development (60%, 90%, 100%)</a:t>
            </a:r>
          </a:p>
          <a:p>
            <a:pPr lvl="1"/>
            <a:r>
              <a:rPr lang="en-US" dirty="0"/>
              <a:t>Bidding and Construction Services</a:t>
            </a:r>
          </a:p>
        </p:txBody>
      </p:sp>
    </p:spTree>
    <p:extLst>
      <p:ext uri="{BB962C8B-B14F-4D97-AF65-F5344CB8AC3E}">
        <p14:creationId xmlns:p14="http://schemas.microsoft.com/office/powerpoint/2010/main" val="353222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85B1-D97E-1064-4E16-47043405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076E-2745-350A-2462-B9098303C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11049000" cy="4525963"/>
          </a:xfrm>
        </p:spPr>
        <p:txBody>
          <a:bodyPr/>
          <a:lstStyle/>
          <a:p>
            <a:r>
              <a:rPr lang="en-US" dirty="0"/>
              <a:t>Four Proposals Received (~$1.2M to $1.5M):</a:t>
            </a:r>
          </a:p>
          <a:p>
            <a:pPr lvl="1"/>
            <a:r>
              <a:rPr lang="en-US" dirty="0"/>
              <a:t>Atkins Realis</a:t>
            </a:r>
          </a:p>
          <a:p>
            <a:pPr lvl="1"/>
            <a:r>
              <a:rPr lang="en-US" dirty="0"/>
              <a:t>Cannon</a:t>
            </a:r>
          </a:p>
          <a:p>
            <a:pPr lvl="1"/>
            <a:r>
              <a:rPr lang="en-US" dirty="0"/>
              <a:t>PACE</a:t>
            </a:r>
          </a:p>
          <a:p>
            <a:pPr lvl="1"/>
            <a:r>
              <a:rPr lang="en-US" dirty="0"/>
              <a:t>Stantec</a:t>
            </a:r>
          </a:p>
          <a:p>
            <a:r>
              <a:rPr lang="en-US" dirty="0"/>
              <a:t>Through extensive deliberation and review by a panel of Staff evaluators, </a:t>
            </a:r>
            <a:r>
              <a:rPr lang="en-US" b="1" u="sng" dirty="0"/>
              <a:t>Stantec</a:t>
            </a:r>
            <a:r>
              <a:rPr lang="en-US" dirty="0"/>
              <a:t> was selected as the most comprehensive and cost-effective proposal (which was further negotiated to produce the best value for the JPA)</a:t>
            </a:r>
          </a:p>
        </p:txBody>
      </p:sp>
    </p:spTree>
    <p:extLst>
      <p:ext uri="{BB962C8B-B14F-4D97-AF65-F5344CB8AC3E}">
        <p14:creationId xmlns:p14="http://schemas.microsoft.com/office/powerpoint/2010/main" val="47430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C07D-63E0-DB8F-3FAF-F192EE60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A9B83-6A80-2ABE-F62D-9E8599ABC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5900"/>
            <a:ext cx="11201400" cy="3886199"/>
          </a:xfrm>
        </p:spPr>
        <p:txBody>
          <a:bodyPr>
            <a:normAutofit/>
          </a:bodyPr>
          <a:lstStyle/>
          <a:p>
            <a:r>
              <a:rPr lang="en-US" dirty="0"/>
              <a:t>Stantec has a </a:t>
            </a:r>
            <a:r>
              <a:rPr lang="en-US" b="1" dirty="0"/>
              <a:t>well-qualified team </a:t>
            </a:r>
            <a:r>
              <a:rPr lang="en-US" dirty="0"/>
              <a:t>that has completed similar projects across the state (including </a:t>
            </a:r>
            <a:r>
              <a:rPr lang="en-US" b="1" dirty="0"/>
              <a:t>equalization at the Hyperion Water Reclamation Plant</a:t>
            </a:r>
            <a:r>
              <a:rPr lang="en-US" dirty="0"/>
              <a:t>)</a:t>
            </a:r>
          </a:p>
          <a:p>
            <a:r>
              <a:rPr lang="en-US" dirty="0"/>
              <a:t>Has successfully worked with the JPA team in the past, including the </a:t>
            </a:r>
            <a:r>
              <a:rPr lang="en-US" b="1" dirty="0"/>
              <a:t>Tapia Summer Season Waste Load Allocation Compliance Project</a:t>
            </a:r>
            <a:r>
              <a:rPr lang="en-US" dirty="0"/>
              <a:t> completed in December 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444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5EB0-532D-69F3-5ECA-7D37843D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C4BA-57C7-1EDE-E8F1-370CEC907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896600" cy="4525963"/>
          </a:xfrm>
        </p:spPr>
        <p:txBody>
          <a:bodyPr/>
          <a:lstStyle/>
          <a:p>
            <a:r>
              <a:rPr lang="en-US" dirty="0"/>
              <a:t>Accept the proposal from Stantec and authorize the Administering Agent/General Manager to execute a professional services agreement in the amount of </a:t>
            </a:r>
            <a:r>
              <a:rPr lang="en-US" b="1" dirty="0"/>
              <a:t>$1,172,065.50 </a:t>
            </a:r>
            <a:r>
              <a:rPr lang="en-US" dirty="0"/>
              <a:t>for design, bidding and engineering support services for the Tapia WRF Flow Equalization Project.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023766"/>
      </p:ext>
    </p:extLst>
  </p:cSld>
  <p:clrMapOvr>
    <a:masterClrMapping/>
  </p:clrMapOvr>
</p:sld>
</file>

<file path=ppt/theme/theme1.xml><?xml version="1.0" encoding="utf-8"?>
<a:theme xmlns:a="http://schemas.openxmlformats.org/drawingml/2006/main" name="LVMWD_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LVMWD_Template_Btm</Template>
  <TotalTime>10540</TotalTime>
  <Words>381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LVMWD_Template</vt:lpstr>
      <vt:lpstr>PowerPoint Presentation</vt:lpstr>
      <vt:lpstr>Purpose of Flow Equalization Project</vt:lpstr>
      <vt:lpstr>Benefits of Flow Equalization</vt:lpstr>
      <vt:lpstr>Existing Analysis</vt:lpstr>
      <vt:lpstr>Potential Locations</vt:lpstr>
      <vt:lpstr>Request for Proposals for Design Services</vt:lpstr>
      <vt:lpstr>Proposals Received</vt:lpstr>
      <vt:lpstr>Qualifications</vt:lpstr>
      <vt:lpstr>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David</dc:creator>
  <cp:lastModifiedBy>Mathews, Sarah</cp:lastModifiedBy>
  <cp:revision>26</cp:revision>
  <cp:lastPrinted>2025-03-25T18:55:17Z</cp:lastPrinted>
  <dcterms:created xsi:type="dcterms:W3CDTF">2022-07-29T04:14:12Z</dcterms:created>
  <dcterms:modified xsi:type="dcterms:W3CDTF">2026-01-06T16:17:06Z</dcterms:modified>
</cp:coreProperties>
</file>